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Comic Neue" panose="020B0604020202020204" charset="0"/>
      <p:regular r:id="rId4"/>
      <p:bold r:id="rId5"/>
      <p:italic r:id="rId6"/>
      <p:boldItalic r:id="rId7"/>
    </p:embeddedFont>
    <p:embeddedFont>
      <p:font typeface="Comfortaa" panose="020B0604020202020204" charset="0"/>
      <p:regular r:id="rId8"/>
      <p:bold r:id="rId9"/>
    </p:embeddedFont>
    <p:embeddedFont>
      <p:font typeface="Trebuchet MS" panose="020B0603020202020204" pitchFamily="34" charset="0"/>
      <p:regular r:id="rId10"/>
      <p:bold r:id="rId11"/>
      <p:italic r:id="rId12"/>
      <p:boldItalic r:id="rId13"/>
    </p:embeddedFont>
    <p:embeddedFont>
      <p:font typeface="Caveat" panose="020B0604020202020204" charset="0"/>
      <p:regular r:id="rId14"/>
      <p:bold r:id="rId15"/>
    </p:embeddedFont>
    <p:embeddedFont>
      <p:font typeface="Cabin"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font" Target="fonts/font15.fntdata"/><Relationship Id="rId3" Type="http://schemas.openxmlformats.org/officeDocument/2006/relationships/notesMaster" Target="notesMasters/notesMaster1.xml"/><Relationship Id="rId21" Type="http://schemas.openxmlformats.org/officeDocument/2006/relationships/viewProps" Target="viewProps.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1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23" Type="http://schemas.openxmlformats.org/officeDocument/2006/relationships/tableStyles" Target="tableStyles.xml"/><Relationship Id="rId10" Type="http://schemas.openxmlformats.org/officeDocument/2006/relationships/font" Target="fonts/font7.fntdata"/><Relationship Id="rId19" Type="http://schemas.openxmlformats.org/officeDocument/2006/relationships/font" Target="fonts/font16.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103600" y="96200"/>
            <a:ext cx="8932800" cy="4936200"/>
          </a:xfrm>
          <a:prstGeom prst="rect">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a:blip r:embed="rId3">
            <a:alphaModFix/>
          </a:blip>
          <a:stretch>
            <a:fillRect/>
          </a:stretch>
        </p:blipFill>
        <p:spPr>
          <a:xfrm>
            <a:off x="185000" y="190575"/>
            <a:ext cx="894875" cy="875125"/>
          </a:xfrm>
          <a:prstGeom prst="rect">
            <a:avLst/>
          </a:prstGeom>
          <a:noFill/>
          <a:ln>
            <a:noFill/>
          </a:ln>
        </p:spPr>
      </p:pic>
      <p:sp>
        <p:nvSpPr>
          <p:cNvPr id="56" name="Google Shape;56;p13"/>
          <p:cNvSpPr txBox="1"/>
          <p:nvPr/>
        </p:nvSpPr>
        <p:spPr>
          <a:xfrm>
            <a:off x="1036100" y="131371"/>
            <a:ext cx="56838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6000" u="sng" dirty="0">
                <a:solidFill>
                  <a:schemeClr val="accent1"/>
                </a:solidFill>
                <a:latin typeface="Caveat"/>
                <a:ea typeface="Caveat"/>
                <a:cs typeface="Caveat"/>
                <a:sym typeface="Caveat"/>
              </a:rPr>
              <a:t>A is for Attendance!</a:t>
            </a:r>
            <a:endParaRPr sz="6000" u="sng" dirty="0">
              <a:solidFill>
                <a:schemeClr val="accent1"/>
              </a:solidFill>
              <a:latin typeface="Caveat"/>
              <a:ea typeface="Caveat"/>
              <a:cs typeface="Caveat"/>
              <a:sym typeface="Caveat"/>
            </a:endParaRPr>
          </a:p>
        </p:txBody>
      </p:sp>
      <p:pic>
        <p:nvPicPr>
          <p:cNvPr id="57" name="Google Shape;57;p13"/>
          <p:cNvPicPr preferRelativeResize="0"/>
          <p:nvPr/>
        </p:nvPicPr>
        <p:blipFill rotWithShape="1">
          <a:blip r:embed="rId4">
            <a:alphaModFix/>
          </a:blip>
          <a:srcRect l="17618" t="25629" r="15869" b="21796"/>
          <a:stretch/>
        </p:blipFill>
        <p:spPr>
          <a:xfrm>
            <a:off x="266400" y="3095000"/>
            <a:ext cx="1598550" cy="786275"/>
          </a:xfrm>
          <a:prstGeom prst="rect">
            <a:avLst/>
          </a:prstGeom>
          <a:noFill/>
          <a:ln>
            <a:noFill/>
          </a:ln>
        </p:spPr>
      </p:pic>
      <p:sp>
        <p:nvSpPr>
          <p:cNvPr id="58" name="Google Shape;58;p13"/>
          <p:cNvSpPr txBox="1"/>
          <p:nvPr/>
        </p:nvSpPr>
        <p:spPr>
          <a:xfrm>
            <a:off x="185000" y="1124925"/>
            <a:ext cx="6186900" cy="19701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1100" dirty="0">
                <a:latin typeface="Comic Neue"/>
                <a:ea typeface="Comic Neue"/>
                <a:cs typeface="Comic Neue"/>
                <a:sym typeface="Comic Neue"/>
              </a:rPr>
              <a:t>A big thank you to our parents and carers for your ongoing support with school attendance this year. Our aim is for every child to be in school learning with their friends every day, on time. Our school attendance is currently </a:t>
            </a:r>
            <a:r>
              <a:rPr lang="en-GB" sz="1100" b="1" dirty="0" smtClean="0">
                <a:solidFill>
                  <a:schemeClr val="accent1"/>
                </a:solidFill>
                <a:latin typeface="Comic Neue"/>
                <a:ea typeface="Comic Neue"/>
                <a:cs typeface="Comic Neue"/>
                <a:sym typeface="Comic Neue"/>
              </a:rPr>
              <a:t>95.24%</a:t>
            </a:r>
            <a:r>
              <a:rPr lang="en-GB" sz="1100" b="1" dirty="0" smtClean="0">
                <a:latin typeface="Comic Neue"/>
                <a:ea typeface="Comic Neue"/>
                <a:cs typeface="Comic Neue"/>
                <a:sym typeface="Comic Neue"/>
              </a:rPr>
              <a:t> </a:t>
            </a:r>
            <a:r>
              <a:rPr lang="en-GB" sz="1100" dirty="0">
                <a:latin typeface="Comic Neue"/>
                <a:ea typeface="Comic Neue"/>
                <a:cs typeface="Comic Neue"/>
                <a:sym typeface="Comic Neue"/>
              </a:rPr>
              <a:t>and we continue to work together in partnership to reach our goal of </a:t>
            </a:r>
            <a:r>
              <a:rPr lang="en-GB" sz="1100" b="1" dirty="0">
                <a:solidFill>
                  <a:srgbClr val="399B0F"/>
                </a:solidFill>
                <a:latin typeface="Comic Neue"/>
                <a:ea typeface="Comic Neue"/>
                <a:cs typeface="Comic Neue"/>
                <a:sym typeface="Comic Neue"/>
              </a:rPr>
              <a:t>+97%</a:t>
            </a:r>
            <a:r>
              <a:rPr lang="en-GB" sz="1100" dirty="0">
                <a:latin typeface="Comic Neue"/>
                <a:ea typeface="Comic Neue"/>
                <a:cs typeface="Comic Neue"/>
                <a:sym typeface="Comic Neue"/>
              </a:rPr>
              <a:t>. Even having a short amount of time off can be disruptive; your child might fall behind in their work and they miss out on social connections with their peers. </a:t>
            </a:r>
            <a:endParaRPr sz="1100" dirty="0">
              <a:latin typeface="Comic Neue"/>
              <a:ea typeface="Comic Neue"/>
              <a:cs typeface="Comic Neue"/>
              <a:sym typeface="Comic Neue"/>
            </a:endParaRPr>
          </a:p>
          <a:p>
            <a:pPr marL="0" lvl="0" indent="0" algn="just" rtl="0">
              <a:spcBef>
                <a:spcPts val="0"/>
              </a:spcBef>
              <a:spcAft>
                <a:spcPts val="0"/>
              </a:spcAft>
              <a:buNone/>
            </a:pPr>
            <a:endParaRPr sz="1100" dirty="0">
              <a:latin typeface="Comic Neue"/>
              <a:ea typeface="Comic Neue"/>
              <a:cs typeface="Comic Neue"/>
              <a:sym typeface="Comic Neue"/>
            </a:endParaRPr>
          </a:p>
          <a:p>
            <a:pPr marL="0" lvl="0" indent="0" algn="just" rtl="0">
              <a:spcBef>
                <a:spcPts val="0"/>
              </a:spcBef>
              <a:spcAft>
                <a:spcPts val="0"/>
              </a:spcAft>
              <a:buNone/>
            </a:pPr>
            <a:r>
              <a:rPr lang="en-GB" sz="1000" b="1" u="sng" dirty="0">
                <a:solidFill>
                  <a:schemeClr val="accent1"/>
                </a:solidFill>
                <a:latin typeface="Trebuchet MS"/>
                <a:ea typeface="Trebuchet MS"/>
                <a:cs typeface="Trebuchet MS"/>
                <a:sym typeface="Trebuchet MS"/>
              </a:rPr>
              <a:t>Punctuality is important:</a:t>
            </a:r>
            <a:endParaRPr sz="1000" b="1" u="sng" dirty="0">
              <a:solidFill>
                <a:schemeClr val="accent1"/>
              </a:solidFill>
              <a:latin typeface="Trebuchet MS"/>
              <a:ea typeface="Trebuchet MS"/>
              <a:cs typeface="Trebuchet MS"/>
              <a:sym typeface="Trebuchet MS"/>
            </a:endParaRPr>
          </a:p>
          <a:p>
            <a:pPr marL="0" lvl="0" indent="0" algn="just" rtl="0">
              <a:spcBef>
                <a:spcPts val="0"/>
              </a:spcBef>
              <a:spcAft>
                <a:spcPts val="0"/>
              </a:spcAft>
              <a:buNone/>
            </a:pPr>
            <a:r>
              <a:rPr lang="en-GB" sz="1000" dirty="0">
                <a:latin typeface="Trebuchet MS"/>
                <a:ea typeface="Trebuchet MS"/>
                <a:cs typeface="Trebuchet MS"/>
                <a:sym typeface="Trebuchet MS"/>
              </a:rPr>
              <a:t>Arriving on time for school is important as late arrivals are disruptive for the class and your child’s learning time. Classroom doors open at 08.40 and close at </a:t>
            </a:r>
            <a:r>
              <a:rPr lang="en-GB" sz="1000" dirty="0" smtClean="0">
                <a:latin typeface="Trebuchet MS"/>
                <a:ea typeface="Trebuchet MS"/>
                <a:cs typeface="Trebuchet MS"/>
                <a:sym typeface="Trebuchet MS"/>
              </a:rPr>
              <a:t>08:55. </a:t>
            </a:r>
            <a:r>
              <a:rPr lang="en-GB" sz="1000" dirty="0">
                <a:latin typeface="Trebuchet MS"/>
                <a:ea typeface="Trebuchet MS"/>
                <a:cs typeface="Trebuchet MS"/>
                <a:sym typeface="Trebuchet MS"/>
              </a:rPr>
              <a:t>Late arrivals must come in through the office between </a:t>
            </a:r>
            <a:r>
              <a:rPr lang="en-GB" sz="1000" dirty="0" smtClean="0">
                <a:latin typeface="Trebuchet MS"/>
                <a:ea typeface="Trebuchet MS"/>
                <a:cs typeface="Trebuchet MS"/>
                <a:sym typeface="Trebuchet MS"/>
              </a:rPr>
              <a:t>08:55 </a:t>
            </a:r>
            <a:r>
              <a:rPr lang="en-GB" sz="1000" dirty="0">
                <a:latin typeface="Trebuchet MS"/>
                <a:ea typeface="Trebuchet MS"/>
                <a:cs typeface="Trebuchet MS"/>
                <a:sym typeface="Trebuchet MS"/>
              </a:rPr>
              <a:t>and 09:30.  Arrival after 09:30 is recorded as unauthorised. It is essential that your child is at school on time and ready to learn.</a:t>
            </a:r>
            <a:endParaRPr sz="1000" dirty="0">
              <a:latin typeface="Trebuchet MS"/>
              <a:ea typeface="Trebuchet MS"/>
              <a:cs typeface="Trebuchet MS"/>
              <a:sym typeface="Trebuchet MS"/>
            </a:endParaRPr>
          </a:p>
        </p:txBody>
      </p:sp>
      <p:sp>
        <p:nvSpPr>
          <p:cNvPr id="59" name="Google Shape;59;p13"/>
          <p:cNvSpPr txBox="1"/>
          <p:nvPr/>
        </p:nvSpPr>
        <p:spPr>
          <a:xfrm>
            <a:off x="6579250" y="244225"/>
            <a:ext cx="2346000" cy="1847100"/>
          </a:xfrm>
          <a:prstGeom prst="rect">
            <a:avLst/>
          </a:prstGeom>
          <a:noFill/>
          <a:ln w="19050"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GB" sz="900" b="1" u="sng">
                <a:latin typeface="Comic Neue"/>
                <a:ea typeface="Comic Neue"/>
                <a:cs typeface="Comic Neue"/>
                <a:sym typeface="Comic Neue"/>
              </a:rPr>
              <a:t>Absence through illness</a:t>
            </a:r>
            <a:endParaRPr sz="900" b="1" u="sng">
              <a:latin typeface="Comic Neue"/>
              <a:ea typeface="Comic Neue"/>
              <a:cs typeface="Comic Neue"/>
              <a:sym typeface="Comic Neue"/>
            </a:endParaRPr>
          </a:p>
          <a:p>
            <a:pPr marL="0" lvl="0" indent="0" algn="just" rtl="0">
              <a:spcBef>
                <a:spcPts val="0"/>
              </a:spcBef>
              <a:spcAft>
                <a:spcPts val="0"/>
              </a:spcAft>
              <a:buNone/>
            </a:pPr>
            <a:r>
              <a:rPr lang="en-GB" sz="900">
                <a:latin typeface="Comic Neue"/>
                <a:ea typeface="Comic Neue"/>
                <a:cs typeface="Comic Neue"/>
                <a:sym typeface="Comic Neue"/>
              </a:rPr>
              <a:t>We understand that children can become ill and that it is not always easy to decide whether to send them into school or keep them at home. Please see our traffic light reference guide below to support with making this decision. If your child is too ill to attend school, please contact the school office before 09:00 with full details of your child’s illness/symptoms. If we do not hear from you, we will ring you to find out why your child is not in school.</a:t>
            </a:r>
            <a:endParaRPr sz="900">
              <a:latin typeface="Comic Neue"/>
              <a:ea typeface="Comic Neue"/>
              <a:cs typeface="Comic Neue"/>
              <a:sym typeface="Comic Neue"/>
            </a:endParaRPr>
          </a:p>
        </p:txBody>
      </p:sp>
      <p:sp>
        <p:nvSpPr>
          <p:cNvPr id="60" name="Google Shape;60;p13"/>
          <p:cNvSpPr/>
          <p:nvPr/>
        </p:nvSpPr>
        <p:spPr>
          <a:xfrm>
            <a:off x="6579250" y="2134200"/>
            <a:ext cx="2346000" cy="826200"/>
          </a:xfrm>
          <a:prstGeom prst="cloudCallout">
            <a:avLst>
              <a:gd name="adj1" fmla="val -20833"/>
              <a:gd name="adj2" fmla="val 62500"/>
            </a:avLst>
          </a:prstGeom>
          <a:solidFill>
            <a:srgbClr val="399B0F"/>
          </a:solidFill>
          <a:ln w="1905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solidFill>
                  <a:schemeClr val="lt1"/>
                </a:solidFill>
                <a:latin typeface="Comic Neue"/>
                <a:ea typeface="Comic Neue"/>
                <a:cs typeface="Comic Neue"/>
                <a:sym typeface="Comic Neue"/>
              </a:rPr>
              <a:t>Green - Come to school</a:t>
            </a:r>
            <a:endParaRPr sz="1000" b="1">
              <a:solidFill>
                <a:schemeClr val="lt1"/>
              </a:solidFill>
              <a:latin typeface="Comic Neue"/>
              <a:ea typeface="Comic Neue"/>
              <a:cs typeface="Comic Neue"/>
              <a:sym typeface="Comic Neue"/>
            </a:endParaRPr>
          </a:p>
          <a:p>
            <a:pPr marL="0" lvl="0" indent="0" algn="ctr" rtl="0">
              <a:spcBef>
                <a:spcPts val="0"/>
              </a:spcBef>
              <a:spcAft>
                <a:spcPts val="0"/>
              </a:spcAft>
              <a:buNone/>
            </a:pPr>
            <a:r>
              <a:rPr lang="en-GB" sz="600" b="1" i="1">
                <a:solidFill>
                  <a:schemeClr val="dk1"/>
                </a:solidFill>
                <a:latin typeface="Comic Neue"/>
                <a:ea typeface="Comic Neue"/>
                <a:cs typeface="Comic Neue"/>
                <a:sym typeface="Comic Neue"/>
              </a:rPr>
              <a:t>Coughs, colds, tiredness, sore throats. </a:t>
            </a:r>
            <a:endParaRPr sz="600" b="1" i="1">
              <a:solidFill>
                <a:schemeClr val="dk1"/>
              </a:solidFill>
              <a:latin typeface="Comic Neue"/>
              <a:ea typeface="Comic Neue"/>
              <a:cs typeface="Comic Neue"/>
              <a:sym typeface="Comic Neue"/>
            </a:endParaRPr>
          </a:p>
          <a:p>
            <a:pPr marL="0" lvl="0" indent="0" algn="ctr" rtl="0">
              <a:spcBef>
                <a:spcPts val="0"/>
              </a:spcBef>
              <a:spcAft>
                <a:spcPts val="0"/>
              </a:spcAft>
              <a:buNone/>
            </a:pPr>
            <a:r>
              <a:rPr lang="en-GB" sz="700">
                <a:solidFill>
                  <a:schemeClr val="dk1"/>
                </a:solidFill>
                <a:latin typeface="Comic Neue"/>
                <a:ea typeface="Comic Neue"/>
                <a:cs typeface="Comic Neue"/>
                <a:sym typeface="Comic Neue"/>
              </a:rPr>
              <a:t>We will always phone you if their symptoms worsen</a:t>
            </a:r>
            <a:endParaRPr sz="700">
              <a:solidFill>
                <a:schemeClr val="dk1"/>
              </a:solidFill>
              <a:latin typeface="Comic Neue"/>
              <a:ea typeface="Comic Neue"/>
              <a:cs typeface="Comic Neue"/>
              <a:sym typeface="Comic Neue"/>
            </a:endParaRPr>
          </a:p>
        </p:txBody>
      </p:sp>
      <p:sp>
        <p:nvSpPr>
          <p:cNvPr id="61" name="Google Shape;61;p13"/>
          <p:cNvSpPr/>
          <p:nvPr/>
        </p:nvSpPr>
        <p:spPr>
          <a:xfrm>
            <a:off x="6579250" y="3075050"/>
            <a:ext cx="2346000" cy="826200"/>
          </a:xfrm>
          <a:prstGeom prst="cloudCallout">
            <a:avLst>
              <a:gd name="adj1" fmla="val -20833"/>
              <a:gd name="adj2" fmla="val 62500"/>
            </a:avLst>
          </a:prstGeom>
          <a:solidFill>
            <a:srgbClr val="FF9900"/>
          </a:solidFill>
          <a:ln w="1905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solidFill>
                  <a:schemeClr val="lt1"/>
                </a:solidFill>
                <a:latin typeface="Comic Neue"/>
                <a:ea typeface="Comic Neue"/>
                <a:cs typeface="Comic Neue"/>
                <a:sym typeface="Comic Neue"/>
              </a:rPr>
              <a:t>Amber - Seek advice</a:t>
            </a:r>
            <a:endParaRPr sz="1000" b="1">
              <a:solidFill>
                <a:schemeClr val="lt1"/>
              </a:solidFill>
              <a:latin typeface="Comic Neue"/>
              <a:ea typeface="Comic Neue"/>
              <a:cs typeface="Comic Neue"/>
              <a:sym typeface="Comic Neue"/>
            </a:endParaRPr>
          </a:p>
          <a:p>
            <a:pPr marL="0" lvl="0" indent="0" algn="ctr" rtl="0">
              <a:spcBef>
                <a:spcPts val="0"/>
              </a:spcBef>
              <a:spcAft>
                <a:spcPts val="0"/>
              </a:spcAft>
              <a:buNone/>
            </a:pPr>
            <a:r>
              <a:rPr lang="en-GB" sz="600" b="1" i="1">
                <a:solidFill>
                  <a:schemeClr val="dk1"/>
                </a:solidFill>
                <a:latin typeface="Comic Neue"/>
                <a:ea typeface="Comic Neue"/>
                <a:cs typeface="Comic Neue"/>
                <a:sym typeface="Comic Neue"/>
              </a:rPr>
              <a:t>Headaches, stomach aches. </a:t>
            </a:r>
            <a:endParaRPr sz="600" b="1" i="1">
              <a:solidFill>
                <a:schemeClr val="dk1"/>
              </a:solidFill>
              <a:latin typeface="Comic Neue"/>
              <a:ea typeface="Comic Neue"/>
              <a:cs typeface="Comic Neue"/>
              <a:sym typeface="Comic Neue"/>
            </a:endParaRPr>
          </a:p>
          <a:p>
            <a:pPr marL="0" lvl="0" indent="0" algn="ctr" rtl="0">
              <a:spcBef>
                <a:spcPts val="0"/>
              </a:spcBef>
              <a:spcAft>
                <a:spcPts val="0"/>
              </a:spcAft>
              <a:buNone/>
            </a:pPr>
            <a:r>
              <a:rPr lang="en-GB" sz="700">
                <a:solidFill>
                  <a:schemeClr val="dk1"/>
                </a:solidFill>
                <a:latin typeface="Comic Neue"/>
                <a:ea typeface="Comic Neue"/>
                <a:cs typeface="Comic Neue"/>
                <a:sym typeface="Comic Neue"/>
              </a:rPr>
              <a:t>Children can sometimes feel unwell for a variety of reasons; call for advice.</a:t>
            </a:r>
            <a:endParaRPr sz="700">
              <a:solidFill>
                <a:schemeClr val="dk1"/>
              </a:solidFill>
              <a:latin typeface="Comic Neue"/>
              <a:ea typeface="Comic Neue"/>
              <a:cs typeface="Comic Neue"/>
              <a:sym typeface="Comic Neue"/>
            </a:endParaRPr>
          </a:p>
        </p:txBody>
      </p:sp>
      <p:sp>
        <p:nvSpPr>
          <p:cNvPr id="62" name="Google Shape;62;p13"/>
          <p:cNvSpPr/>
          <p:nvPr/>
        </p:nvSpPr>
        <p:spPr>
          <a:xfrm>
            <a:off x="6579250" y="4015899"/>
            <a:ext cx="2346000" cy="872327"/>
          </a:xfrm>
          <a:prstGeom prst="cloudCallout">
            <a:avLst>
              <a:gd name="adj1" fmla="val -20833"/>
              <a:gd name="adj2" fmla="val 62500"/>
            </a:avLst>
          </a:prstGeom>
          <a:solidFill>
            <a:srgbClr val="FF0000"/>
          </a:solidFill>
          <a:ln w="1905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dirty="0">
                <a:solidFill>
                  <a:schemeClr val="lt1"/>
                </a:solidFill>
                <a:latin typeface="Comic Neue"/>
                <a:ea typeface="Comic Neue"/>
                <a:cs typeface="Comic Neue"/>
                <a:sym typeface="Comic Neue"/>
              </a:rPr>
              <a:t>Red - Stay at home</a:t>
            </a:r>
            <a:endParaRPr sz="1000" b="1" dirty="0">
              <a:solidFill>
                <a:schemeClr val="lt1"/>
              </a:solidFill>
              <a:latin typeface="Comic Neue"/>
              <a:ea typeface="Comic Neue"/>
              <a:cs typeface="Comic Neue"/>
              <a:sym typeface="Comic Neue"/>
            </a:endParaRPr>
          </a:p>
          <a:p>
            <a:pPr marL="0" lvl="0" indent="0" algn="ctr" rtl="0">
              <a:spcBef>
                <a:spcPts val="0"/>
              </a:spcBef>
              <a:spcAft>
                <a:spcPts val="0"/>
              </a:spcAft>
              <a:buNone/>
            </a:pPr>
            <a:r>
              <a:rPr lang="en-GB" sz="600" b="1" i="1" dirty="0">
                <a:solidFill>
                  <a:schemeClr val="dk1"/>
                </a:solidFill>
                <a:latin typeface="Comic Neue"/>
                <a:ea typeface="Comic Neue"/>
                <a:cs typeface="Comic Neue"/>
                <a:sym typeface="Comic Neue"/>
              </a:rPr>
              <a:t>Sickness &amp; </a:t>
            </a:r>
            <a:r>
              <a:rPr lang="en-GB" sz="600" b="1" i="1" dirty="0" err="1">
                <a:solidFill>
                  <a:schemeClr val="dk1"/>
                </a:solidFill>
                <a:latin typeface="Comic Neue"/>
                <a:ea typeface="Comic Neue"/>
                <a:cs typeface="Comic Neue"/>
                <a:sym typeface="Comic Neue"/>
              </a:rPr>
              <a:t>Diarrhea</a:t>
            </a:r>
            <a:r>
              <a:rPr lang="en-GB" sz="600" b="1" i="1" dirty="0">
                <a:solidFill>
                  <a:schemeClr val="dk1"/>
                </a:solidFill>
                <a:latin typeface="Comic Neue"/>
                <a:ea typeface="Comic Neue"/>
                <a:cs typeface="Comic Neue"/>
                <a:sym typeface="Comic Neue"/>
              </a:rPr>
              <a:t> </a:t>
            </a:r>
            <a:endParaRPr sz="600" b="1" i="1" dirty="0">
              <a:solidFill>
                <a:schemeClr val="dk1"/>
              </a:solidFill>
              <a:latin typeface="Comic Neue"/>
              <a:ea typeface="Comic Neue"/>
              <a:cs typeface="Comic Neue"/>
              <a:sym typeface="Comic Neue"/>
            </a:endParaRPr>
          </a:p>
          <a:p>
            <a:pPr marL="0" lvl="0" indent="0" algn="ctr" rtl="0">
              <a:spcBef>
                <a:spcPts val="0"/>
              </a:spcBef>
              <a:spcAft>
                <a:spcPts val="0"/>
              </a:spcAft>
              <a:buNone/>
            </a:pPr>
            <a:r>
              <a:rPr lang="en-GB" sz="700" dirty="0">
                <a:solidFill>
                  <a:schemeClr val="dk1"/>
                </a:solidFill>
                <a:latin typeface="Comic Neue"/>
                <a:ea typeface="Comic Neue"/>
                <a:cs typeface="Comic Neue"/>
                <a:sym typeface="Comic Neue"/>
              </a:rPr>
              <a:t>48hrs must have elapsed from children’s last episode before returning to school</a:t>
            </a:r>
            <a:endParaRPr sz="700" dirty="0">
              <a:solidFill>
                <a:schemeClr val="dk1"/>
              </a:solidFill>
              <a:latin typeface="Comic Neue"/>
              <a:ea typeface="Comic Neue"/>
              <a:cs typeface="Comic Neue"/>
              <a:sym typeface="Comic Neue"/>
            </a:endParaRPr>
          </a:p>
        </p:txBody>
      </p:sp>
      <p:sp>
        <p:nvSpPr>
          <p:cNvPr id="63" name="Google Shape;63;p13"/>
          <p:cNvSpPr/>
          <p:nvPr/>
        </p:nvSpPr>
        <p:spPr>
          <a:xfrm>
            <a:off x="1894575" y="3075050"/>
            <a:ext cx="4381200" cy="826200"/>
          </a:xfrm>
          <a:prstGeom prst="roundRect">
            <a:avLst>
              <a:gd name="adj" fmla="val 16667"/>
            </a:avLst>
          </a:prstGeom>
          <a:solidFill>
            <a:schemeClr val="l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n-GB" sz="800" b="1">
                <a:latin typeface="Cabin"/>
                <a:ea typeface="Cabin"/>
                <a:cs typeface="Cabin"/>
                <a:sym typeface="Cabin"/>
              </a:rPr>
              <a:t>Medical Appointments</a:t>
            </a:r>
            <a:r>
              <a:rPr lang="en-GB" sz="800">
                <a:latin typeface="Cabin"/>
                <a:ea typeface="Cabin"/>
                <a:cs typeface="Cabin"/>
                <a:sym typeface="Cabin"/>
              </a:rPr>
              <a:t>: We request that, where possible, routine medical and dentist appointments are arranged outside school hours. We do understand that some appointments, such as hospital consultations, are not always possible to arrange outside of school hours. However if your appointment time allows your child to come to school for registration and then leave, this will have a positive impact on their attendance figure. Likewise if they are able to be back in school for afternoon registration by 13:00 this will have a positive effect.</a:t>
            </a:r>
            <a:endParaRPr sz="800">
              <a:latin typeface="Cabin"/>
              <a:ea typeface="Cabin"/>
              <a:cs typeface="Cabin"/>
              <a:sym typeface="Cabin"/>
            </a:endParaRPr>
          </a:p>
        </p:txBody>
      </p:sp>
      <p:sp>
        <p:nvSpPr>
          <p:cNvPr id="64" name="Google Shape;64;p13"/>
          <p:cNvSpPr/>
          <p:nvPr/>
        </p:nvSpPr>
        <p:spPr>
          <a:xfrm>
            <a:off x="266400" y="4046475"/>
            <a:ext cx="2390400" cy="875100"/>
          </a:xfrm>
          <a:prstGeom prst="rect">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n-GB" sz="900" b="1" i="1">
                <a:solidFill>
                  <a:schemeClr val="lt1"/>
                </a:solidFill>
                <a:latin typeface="Comfortaa"/>
                <a:ea typeface="Comfortaa"/>
                <a:cs typeface="Comfortaa"/>
                <a:sym typeface="Comfortaa"/>
              </a:rPr>
              <a:t>The Legal Stuff</a:t>
            </a:r>
            <a:r>
              <a:rPr lang="en-GB" sz="900">
                <a:solidFill>
                  <a:schemeClr val="lt1"/>
                </a:solidFill>
                <a:latin typeface="Comfortaa"/>
                <a:ea typeface="Comfortaa"/>
                <a:cs typeface="Comfortaa"/>
                <a:sym typeface="Comfortaa"/>
              </a:rPr>
              <a:t> </a:t>
            </a:r>
            <a:endParaRPr sz="900">
              <a:solidFill>
                <a:schemeClr val="lt1"/>
              </a:solidFill>
              <a:latin typeface="Comfortaa"/>
              <a:ea typeface="Comfortaa"/>
              <a:cs typeface="Comfortaa"/>
              <a:sym typeface="Comfortaa"/>
            </a:endParaRPr>
          </a:p>
          <a:p>
            <a:pPr marL="0" lvl="0" indent="0" algn="just" rtl="0">
              <a:spcBef>
                <a:spcPts val="0"/>
              </a:spcBef>
              <a:spcAft>
                <a:spcPts val="0"/>
              </a:spcAft>
              <a:buNone/>
            </a:pPr>
            <a:r>
              <a:rPr lang="en-GB" sz="700">
                <a:solidFill>
                  <a:schemeClr val="lt1"/>
                </a:solidFill>
                <a:latin typeface="Comfortaa"/>
                <a:ea typeface="Comfortaa"/>
                <a:cs typeface="Comfortaa"/>
                <a:sym typeface="Comfortaa"/>
              </a:rPr>
              <a:t>School attendance is important because the law requires it. As a parent you are legally responsible for making sure your child gets a full time education. This means registering your child at school and making sure they attend regularly.</a:t>
            </a:r>
            <a:endParaRPr sz="700">
              <a:solidFill>
                <a:schemeClr val="lt1"/>
              </a:solidFill>
              <a:latin typeface="Comfortaa"/>
              <a:ea typeface="Comfortaa"/>
              <a:cs typeface="Comfortaa"/>
              <a:sym typeface="Comfortaa"/>
            </a:endParaRPr>
          </a:p>
        </p:txBody>
      </p:sp>
      <p:sp>
        <p:nvSpPr>
          <p:cNvPr id="65" name="Google Shape;65;p13"/>
          <p:cNvSpPr txBox="1"/>
          <p:nvPr/>
        </p:nvSpPr>
        <p:spPr>
          <a:xfrm>
            <a:off x="2782700" y="3967300"/>
            <a:ext cx="33747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200" b="1">
                <a:latin typeface="Comic Neue"/>
                <a:ea typeface="Comic Neue"/>
                <a:cs typeface="Comic Neue"/>
                <a:sym typeface="Comic Neue"/>
              </a:rPr>
              <a:t>Holidays and Absence during term time </a:t>
            </a:r>
            <a:endParaRPr sz="1200" b="1">
              <a:latin typeface="Comic Neue"/>
              <a:ea typeface="Comic Neue"/>
              <a:cs typeface="Comic Neue"/>
              <a:sym typeface="Comic Neue"/>
            </a:endParaRPr>
          </a:p>
          <a:p>
            <a:pPr marL="0" lvl="0" indent="0" algn="l" rtl="0">
              <a:spcBef>
                <a:spcPts val="0"/>
              </a:spcBef>
              <a:spcAft>
                <a:spcPts val="0"/>
              </a:spcAft>
              <a:buNone/>
            </a:pPr>
            <a:r>
              <a:rPr lang="en-GB" sz="1200">
                <a:latin typeface="Comic Neue"/>
                <a:ea typeface="Comic Neue"/>
                <a:cs typeface="Comic Neue"/>
                <a:sym typeface="Comic Neue"/>
              </a:rPr>
              <a:t>Please be aware that absence will not be authorised during term time, except in exceptional circumstances. </a:t>
            </a:r>
            <a:endParaRPr sz="1200">
              <a:latin typeface="Comic Neue"/>
              <a:ea typeface="Comic Neue"/>
              <a:cs typeface="Comic Neue"/>
              <a:sym typeface="Comic Neue"/>
            </a:endParaRPr>
          </a:p>
        </p:txBody>
      </p:sp>
      <p:pic>
        <p:nvPicPr>
          <p:cNvPr id="66" name="Google Shape;66;p13"/>
          <p:cNvPicPr preferRelativeResize="0"/>
          <p:nvPr/>
        </p:nvPicPr>
        <p:blipFill rotWithShape="1">
          <a:blip r:embed="rId5">
            <a:alphaModFix/>
          </a:blip>
          <a:srcRect l="25412" t="8067" r="27130" b="5740"/>
          <a:stretch/>
        </p:blipFill>
        <p:spPr>
          <a:xfrm>
            <a:off x="5542325" y="4160977"/>
            <a:ext cx="400450" cy="727250"/>
          </a:xfrm>
          <a:prstGeom prst="rect">
            <a:avLst/>
          </a:prstGeom>
          <a:noFill/>
          <a:ln w="9525" cap="flat" cmpd="sng">
            <a:solidFill>
              <a:schemeClr val="lt1"/>
            </a:solidFill>
            <a:prstDash val="solid"/>
            <a:round/>
            <a:headEnd type="none" w="sm" len="sm"/>
            <a:tailEnd type="none" w="sm" len="sm"/>
          </a:ln>
        </p:spPr>
      </p:pic>
      <p:pic>
        <p:nvPicPr>
          <p:cNvPr id="2" name="Picture 1"/>
          <p:cNvPicPr>
            <a:picLocks noChangeAspect="1"/>
          </p:cNvPicPr>
          <p:nvPr/>
        </p:nvPicPr>
        <p:blipFill>
          <a:blip r:embed="rId6"/>
          <a:stretch>
            <a:fillRect/>
          </a:stretch>
        </p:blipFill>
        <p:spPr>
          <a:xfrm>
            <a:off x="185000" y="131371"/>
            <a:ext cx="967939" cy="934329"/>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495</Words>
  <Application>Microsoft Office PowerPoint</Application>
  <PresentationFormat>On-screen Show (16:9)</PresentationFormat>
  <Paragraphs>21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Comic Neue</vt:lpstr>
      <vt:lpstr>Comfortaa</vt:lpstr>
      <vt:lpstr>Trebuchet MS</vt:lpstr>
      <vt:lpstr>Arial</vt:lpstr>
      <vt:lpstr>Caveat</vt:lpstr>
      <vt:lpstr>Cabin</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A Clark (FIS)</dc:creator>
  <cp:lastModifiedBy>Windows User</cp:lastModifiedBy>
  <cp:revision>2</cp:revision>
  <dcterms:modified xsi:type="dcterms:W3CDTF">2022-11-25T10:56:36Z</dcterms:modified>
</cp:coreProperties>
</file>